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277" r:id="rId4"/>
    <p:sldId id="278" r:id="rId5"/>
    <p:sldId id="280" r:id="rId6"/>
    <p:sldId id="281" r:id="rId7"/>
    <p:sldId id="282" r:id="rId8"/>
    <p:sldId id="283" r:id="rId9"/>
    <p:sldId id="284" r:id="rId10"/>
    <p:sldId id="270" r:id="rId11"/>
    <p:sldId id="288" r:id="rId12"/>
    <p:sldId id="289" r:id="rId13"/>
    <p:sldId id="268" r:id="rId14"/>
    <p:sldId id="285" r:id="rId15"/>
    <p:sldId id="286" r:id="rId16"/>
    <p:sldId id="271" r:id="rId17"/>
    <p:sldId id="275" r:id="rId18"/>
    <p:sldId id="272" r:id="rId19"/>
    <p:sldId id="269" r:id="rId20"/>
    <p:sldId id="257" r:id="rId21"/>
    <p:sldId id="287" r:id="rId22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72" y="-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88E5A8-03DA-4533-9E36-17C3580E6A61}" type="datetimeFigureOut">
              <a:rPr lang="it-IT" smtClean="0"/>
              <a:t>20/09/2019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314D58-4338-4A1C-ADF2-DDBE419D0B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6457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14D58-4338-4A1C-ADF2-DDBE419D0B49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6530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14D58-4338-4A1C-ADF2-DDBE419D0B49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65304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14D58-4338-4A1C-ADF2-DDBE419D0B49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65304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314D58-4338-4A1C-ADF2-DDBE419D0B49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6530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E6321-F05B-4A4F-AC84-A23B42A201A0}" type="datetime1">
              <a:rPr lang="it-IT" smtClean="0"/>
              <a:t>20/09/2019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56257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A08B8-F351-458C-BCA7-10AD4CEC25D8}" type="datetime1">
              <a:rPr lang="it-IT" smtClean="0"/>
              <a:t>20/09/2019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4091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1C384-5A3A-418A-9D26-FF4F9E7510F1}" type="datetime1">
              <a:rPr lang="it-IT" smtClean="0"/>
              <a:t>20/09/2019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7944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2B312-6B07-454C-94E9-D8841562ABCC}" type="datetime1">
              <a:rPr lang="it-IT" smtClean="0"/>
              <a:t>20/09/2019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0690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4B385-FEC1-4050-9EE1-52068EA9E662}" type="datetime1">
              <a:rPr lang="it-IT" smtClean="0"/>
              <a:t>20/09/2019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1923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1C215-E7C3-4FD5-B4DF-E7C93F5A7040}" type="datetime1">
              <a:rPr lang="it-IT" smtClean="0"/>
              <a:t>20/09/2019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4033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167CA-F4ED-4CD9-A126-A0A98EF379F8}" type="datetime1">
              <a:rPr lang="it-IT" smtClean="0"/>
              <a:t>20/09/2019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4968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58251-8F82-454C-9FA1-3879115DB828}" type="datetime1">
              <a:rPr lang="it-IT" smtClean="0"/>
              <a:t>20/09/2019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03076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B2A7A-146A-4C51-9F70-ED249C9CDD05}" type="datetime1">
              <a:rPr lang="it-IT" smtClean="0"/>
              <a:t>20/09/2019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8929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EE8E7-BAE5-4D22-902E-B4082DD70367}" type="datetime1">
              <a:rPr lang="it-IT" smtClean="0"/>
              <a:t>20/09/2019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0527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E7D55-0F0B-4D6D-BD55-B2A8099A2638}" type="datetime1">
              <a:rPr lang="it-IT" smtClean="0"/>
              <a:t>20/09/2019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9053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F3734-AF45-40A3-878E-93655325B154}" type="datetime1">
              <a:rPr lang="it-IT" smtClean="0"/>
              <a:t>20/09/2019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632432-C788-451B-A66A-6488124BE7C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31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tat.it/it/mappa-rischi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.png"/><Relationship Id="rId4" Type="http://schemas.openxmlformats.org/officeDocument/2006/relationships/hyperlink" Target="http://www.casaitalia.governo.it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1</a:t>
            </a:fld>
            <a:endParaRPr lang="it-I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3063519" cy="2520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sellaDiTesto 6"/>
          <p:cNvSpPr txBox="1"/>
          <p:nvPr/>
        </p:nvSpPr>
        <p:spPr>
          <a:xfrm>
            <a:off x="393238" y="4976008"/>
            <a:ext cx="73471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b="1" dirty="0"/>
              <a:t>Roberto Giovanni </a:t>
            </a:r>
            <a:r>
              <a:rPr lang="it-IT" b="1" dirty="0" smtClean="0"/>
              <a:t>MARINO</a:t>
            </a:r>
          </a:p>
          <a:p>
            <a:pPr algn="just"/>
            <a:r>
              <a:rPr lang="it-IT" dirty="0" smtClean="0"/>
              <a:t>Capo del Dipartimento «Casa Italia» della Presidenza </a:t>
            </a:r>
            <a:r>
              <a:rPr lang="it-IT" dirty="0"/>
              <a:t>Consiglio dei </a:t>
            </a:r>
            <a:r>
              <a:rPr lang="it-IT" dirty="0" smtClean="0"/>
              <a:t>Ministri</a:t>
            </a:r>
          </a:p>
          <a:p>
            <a:pPr algn="just"/>
            <a:endParaRPr lang="it-IT" dirty="0" smtClean="0"/>
          </a:p>
          <a:p>
            <a:pPr algn="just"/>
            <a:r>
              <a:rPr lang="it-IT" i="1" dirty="0" smtClean="0"/>
              <a:t>Treviso, 21 settembre 2019</a:t>
            </a:r>
          </a:p>
          <a:p>
            <a:pPr algn="just"/>
            <a:r>
              <a:rPr lang="it-IT" i="1" dirty="0" err="1"/>
              <a:t>StatisticAll</a:t>
            </a:r>
            <a:r>
              <a:rPr lang="it-IT" i="1" dirty="0"/>
              <a:t> - Festival della Statistica e della Demografia</a:t>
            </a:r>
          </a:p>
        </p:txBody>
      </p:sp>
      <p:grpSp>
        <p:nvGrpSpPr>
          <p:cNvPr id="2" name="Gruppo 1"/>
          <p:cNvGrpSpPr/>
          <p:nvPr/>
        </p:nvGrpSpPr>
        <p:grpSpPr>
          <a:xfrm>
            <a:off x="1853698" y="2780928"/>
            <a:ext cx="5436604" cy="1929700"/>
            <a:chOff x="1799692" y="2780928"/>
            <a:chExt cx="5436604" cy="1929700"/>
          </a:xfrm>
        </p:grpSpPr>
        <p:sp>
          <p:nvSpPr>
            <p:cNvPr id="5" name="CasellaDiTesto 4"/>
            <p:cNvSpPr txBox="1"/>
            <p:nvPr/>
          </p:nvSpPr>
          <p:spPr>
            <a:xfrm>
              <a:off x="1799692" y="2780928"/>
              <a:ext cx="21602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it-IT" sz="4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101600">
                      <a:schemeClr val="accent4">
                        <a:satMod val="175000"/>
                        <a:alpha val="40000"/>
                      </a:schemeClr>
                    </a:glow>
                  </a:effectLst>
                </a:rPr>
                <a:t>Dati …</a:t>
              </a:r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2915816" y="3140968"/>
              <a:ext cx="4320480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it-IT" sz="4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101600">
                      <a:schemeClr val="accent4">
                        <a:satMod val="175000"/>
                        <a:alpha val="40000"/>
                      </a:schemeClr>
                    </a:glow>
                  </a:effectLst>
                </a:rPr>
                <a:t>         e </a:t>
              </a:r>
              <a:r>
                <a:rPr lang="it-IT" sz="48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101600">
                      <a:schemeClr val="accent4">
                        <a:satMod val="175000"/>
                        <a:alpha val="40000"/>
                      </a:schemeClr>
                    </a:glow>
                  </a:effectLst>
                </a:rPr>
                <a:t>possibili </a:t>
              </a:r>
              <a:r>
                <a:rPr lang="it-IT" sz="4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101600">
                      <a:schemeClr val="accent4">
                        <a:satMod val="175000"/>
                        <a:alpha val="40000"/>
                      </a:schemeClr>
                    </a:glow>
                  </a:effectLst>
                </a:rPr>
                <a:t/>
              </a:r>
              <a:br>
                <a:rPr lang="it-IT" sz="4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101600">
                      <a:schemeClr val="accent4">
                        <a:satMod val="175000"/>
                        <a:alpha val="40000"/>
                      </a:schemeClr>
                    </a:glow>
                  </a:effectLst>
                </a:rPr>
              </a:br>
              <a:r>
                <a:rPr lang="it-IT" sz="4800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glow rad="101600">
                      <a:schemeClr val="accent4">
                        <a:satMod val="175000"/>
                        <a:alpha val="40000"/>
                      </a:schemeClr>
                    </a:glow>
                  </a:effectLst>
                </a:rPr>
                <a:t>disastri naturali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1016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11560" y="3209298"/>
            <a:ext cx="4968552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2800" dirty="0" smtClean="0"/>
              <a:t>Negli </a:t>
            </a:r>
            <a:r>
              <a:rPr lang="it-IT" sz="2800" b="1" dirty="0" smtClean="0"/>
              <a:t>ultimi</a:t>
            </a:r>
            <a:r>
              <a:rPr lang="it-IT" sz="2800" dirty="0" smtClean="0"/>
              <a:t> </a:t>
            </a:r>
            <a:r>
              <a:rPr lang="it-IT" sz="3600" b="1" spc="300" dirty="0" smtClean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70</a:t>
            </a:r>
            <a:r>
              <a:rPr lang="it-IT" sz="3600" b="1" spc="300" dirty="0" smtClean="0">
                <a:ln w="11430" cmpd="sng"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70C0">
                        <a:lumMod val="40000"/>
                      </a:srgbClr>
                    </a:gs>
                    <a:gs pos="75000">
                      <a:srgbClr val="FF0000">
                        <a:lumMod val="100000"/>
                        <a:alpha val="71000"/>
                      </a:srgb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it-IT" sz="2800" b="1" dirty="0"/>
              <a:t>anni</a:t>
            </a:r>
            <a:r>
              <a:rPr lang="it-IT" sz="2800" dirty="0"/>
              <a:t> in </a:t>
            </a:r>
            <a:r>
              <a:rPr lang="it-IT" sz="2800" dirty="0" smtClean="0"/>
              <a:t>Italia</a:t>
            </a:r>
            <a:endParaRPr lang="it-IT" sz="28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2</a:t>
            </a:fld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611560" y="5011435"/>
            <a:ext cx="6912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 smtClean="0"/>
              <a:t>e </a:t>
            </a:r>
            <a:r>
              <a:rPr lang="it-IT" sz="2800" b="1" dirty="0" smtClean="0"/>
              <a:t>danni stimati </a:t>
            </a:r>
            <a:r>
              <a:rPr lang="it-IT" sz="2800" dirty="0" smtClean="0"/>
              <a:t>in</a:t>
            </a:r>
            <a:r>
              <a:rPr lang="it-IT" sz="2800" b="1" dirty="0" smtClean="0"/>
              <a:t> </a:t>
            </a:r>
            <a:r>
              <a:rPr lang="it-IT" sz="3600" b="1" spc="300" dirty="0" smtClean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290 miliardi</a:t>
            </a:r>
            <a:r>
              <a:rPr lang="it-IT" sz="3600" b="1" spc="300" dirty="0" smtClean="0">
                <a:ln w="11430" cmpd="sng"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70C0">
                        <a:lumMod val="40000"/>
                      </a:srgbClr>
                    </a:gs>
                    <a:gs pos="75000">
                      <a:srgbClr val="FF0000">
                        <a:lumMod val="100000"/>
                        <a:alpha val="74000"/>
                      </a:srgb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it-IT" sz="2800" b="1" dirty="0" smtClean="0"/>
              <a:t>di Euro</a:t>
            </a:r>
            <a:endParaRPr lang="it-IT" sz="2800" dirty="0" smtClean="0"/>
          </a:p>
        </p:txBody>
      </p:sp>
      <p:sp>
        <p:nvSpPr>
          <p:cNvPr id="11" name="CasellaDiTesto 10"/>
          <p:cNvSpPr txBox="1"/>
          <p:nvPr/>
        </p:nvSpPr>
        <p:spPr>
          <a:xfrm>
            <a:off x="611560" y="4171922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smtClean="0"/>
              <a:t>oltre </a:t>
            </a:r>
            <a:r>
              <a:rPr lang="it-IT" sz="3600" b="1" spc="300" dirty="0" smtClean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10 mila</a:t>
            </a:r>
            <a:r>
              <a:rPr lang="it-IT" sz="2800" b="1" dirty="0" smtClean="0"/>
              <a:t> </a:t>
            </a:r>
            <a:r>
              <a:rPr lang="it-IT" sz="2800" b="1" dirty="0" smtClean="0"/>
              <a:t>vittime</a:t>
            </a:r>
          </a:p>
        </p:txBody>
      </p:sp>
      <p:sp>
        <p:nvSpPr>
          <p:cNvPr id="8" name="Rettangolo 7"/>
          <p:cNvSpPr/>
          <p:nvPr/>
        </p:nvSpPr>
        <p:spPr>
          <a:xfrm>
            <a:off x="1619672" y="1815207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 smtClean="0"/>
              <a:t>Eventi idrogeologici </a:t>
            </a:r>
            <a:r>
              <a:rPr lang="it-IT" sz="3200" dirty="0"/>
              <a:t>e </a:t>
            </a:r>
            <a:r>
              <a:rPr lang="it-IT" sz="3200" b="1" dirty="0"/>
              <a:t>sismici</a:t>
            </a: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2606273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467544" y="3915053"/>
            <a:ext cx="82089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36% Comuni </a:t>
            </a:r>
            <a:r>
              <a:rPr lang="it-IT" sz="2400" dirty="0" smtClean="0"/>
              <a:t>in zone ad </a:t>
            </a:r>
            <a:r>
              <a:rPr lang="it-IT" sz="2400" b="1" dirty="0" smtClean="0"/>
              <a:t>elevato </a:t>
            </a:r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rischio sismico</a:t>
            </a:r>
          </a:p>
          <a:p>
            <a:r>
              <a:rPr lang="it-IT" sz="2400" b="1" dirty="0" smtClean="0"/>
              <a:t>                                                                                       (c.d. Zone 1 e 2)</a:t>
            </a:r>
            <a:endParaRPr lang="it-IT" sz="2400" dirty="0" smtClean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3</a:t>
            </a:fld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611560" y="4500409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  <a:tabLst>
                <a:tab pos="1438275" algn="dec"/>
              </a:tabLst>
            </a:pPr>
            <a:r>
              <a:rPr lang="it-IT" sz="3200" b="1" spc="300" dirty="0" smtClean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	8,9</a:t>
            </a:r>
            <a:r>
              <a:rPr lang="it-IT" sz="2400" b="1" dirty="0" smtClean="0"/>
              <a:t> </a:t>
            </a:r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milioni</a:t>
            </a:r>
            <a:r>
              <a:rPr lang="it-IT" sz="2400" b="1" dirty="0" smtClean="0"/>
              <a:t> di famiglie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611560" y="4968461"/>
            <a:ext cx="5112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  <a:tabLst>
                <a:tab pos="1438275" algn="dec"/>
              </a:tabLst>
            </a:pPr>
            <a:r>
              <a:rPr lang="it-IT" sz="3200" b="1" spc="300" dirty="0" smtClean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	22,2</a:t>
            </a:r>
            <a:r>
              <a:rPr lang="it-IT" sz="2400" b="1" dirty="0" smtClean="0"/>
              <a:t> </a:t>
            </a:r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milioni</a:t>
            </a:r>
            <a:r>
              <a:rPr lang="it-IT" sz="2400" b="1" dirty="0" smtClean="0"/>
              <a:t> di persone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611560" y="5436513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  <a:tabLst>
                <a:tab pos="1438275" algn="dec"/>
              </a:tabLst>
            </a:pPr>
            <a:r>
              <a:rPr lang="it-IT" sz="3200" b="1" spc="300" dirty="0" smtClean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	6,1</a:t>
            </a:r>
            <a:r>
              <a:rPr lang="it-IT" sz="2400" b="1" dirty="0" smtClean="0"/>
              <a:t> </a:t>
            </a:r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milioni</a:t>
            </a:r>
            <a:r>
              <a:rPr lang="it-IT" sz="2400" b="1" dirty="0" smtClean="0"/>
              <a:t> di edifici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939054" y="3132257"/>
            <a:ext cx="4577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34</a:t>
            </a:r>
            <a:r>
              <a:rPr lang="it-IT" sz="2400" dirty="0" smtClean="0"/>
              <a:t> </a:t>
            </a:r>
            <a:r>
              <a:rPr lang="it-IT" sz="2400" b="1" dirty="0" smtClean="0"/>
              <a:t>terremoti</a:t>
            </a:r>
            <a:r>
              <a:rPr lang="it-IT" sz="2400" dirty="0" smtClean="0"/>
              <a:t> </a:t>
            </a:r>
            <a:r>
              <a:rPr lang="it-IT" sz="2400" dirty="0"/>
              <a:t>di Magnitudo </a:t>
            </a:r>
            <a:r>
              <a:rPr lang="it-IT" sz="2400" b="1" dirty="0" smtClean="0"/>
              <a:t>&gt;= 5.5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939054" y="2636912"/>
            <a:ext cx="387043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it-IT" sz="2400" dirty="0" smtClean="0"/>
              <a:t>Negli </a:t>
            </a:r>
            <a:r>
              <a:rPr lang="it-IT" sz="2400" b="1" dirty="0" smtClean="0"/>
              <a:t>ultimi</a:t>
            </a:r>
            <a:r>
              <a:rPr lang="it-IT" sz="2400" dirty="0" smtClean="0"/>
              <a:t> </a:t>
            </a:r>
            <a:r>
              <a:rPr lang="it-IT" sz="3200" b="1" spc="300" dirty="0" smtClean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70</a:t>
            </a:r>
            <a:r>
              <a:rPr lang="it-IT" sz="3200" b="1" spc="300" dirty="0" smtClean="0">
                <a:ln w="11430" cmpd="sng"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70C0">
                        <a:lumMod val="40000"/>
                      </a:srgbClr>
                    </a:gs>
                    <a:gs pos="75000">
                      <a:srgbClr val="FF0000">
                        <a:lumMod val="100000"/>
                        <a:alpha val="71000"/>
                      </a:srgb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it-IT" sz="2400" b="1" dirty="0" smtClean="0"/>
              <a:t>anni</a:t>
            </a:r>
            <a:endParaRPr lang="it-IT" sz="2400" dirty="0"/>
          </a:p>
        </p:txBody>
      </p:sp>
      <p:sp>
        <p:nvSpPr>
          <p:cNvPr id="12" name="Rettangolo 11"/>
          <p:cNvSpPr/>
          <p:nvPr/>
        </p:nvSpPr>
        <p:spPr>
          <a:xfrm>
            <a:off x="1619672" y="1815207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 smtClean="0"/>
              <a:t>Eventi sismici</a:t>
            </a: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4011416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4</a:t>
            </a:fld>
            <a:endParaRPr lang="it-IT"/>
          </a:p>
        </p:txBody>
      </p:sp>
      <p:sp>
        <p:nvSpPr>
          <p:cNvPr id="10" name="Rettangolo 9"/>
          <p:cNvSpPr/>
          <p:nvPr/>
        </p:nvSpPr>
        <p:spPr>
          <a:xfrm>
            <a:off x="2555776" y="620688"/>
            <a:ext cx="4032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/>
              <a:t>Mappa di pericolosità sismica</a:t>
            </a:r>
            <a:endParaRPr lang="it-IT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6652" y="1196752"/>
            <a:ext cx="4830696" cy="547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3" t="6464" r="3253" b="4520"/>
          <a:stretch/>
        </p:blipFill>
        <p:spPr bwMode="auto">
          <a:xfrm>
            <a:off x="6408822" y="556236"/>
            <a:ext cx="578526" cy="574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95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665566" y="2509736"/>
            <a:ext cx="78128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23% territorio </a:t>
            </a:r>
            <a:r>
              <a:rPr lang="it-IT" sz="2400" dirty="0" smtClean="0"/>
              <a:t>esposto a </a:t>
            </a:r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rischio alluvioni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5</a:t>
            </a:fld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683568" y="3204265"/>
            <a:ext cx="6489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12.405 km</a:t>
            </a:r>
            <a:r>
              <a:rPr lang="it-IT" sz="3200" b="1" spc="300" baseline="300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it-IT" sz="2400" b="1" dirty="0" smtClean="0"/>
              <a:t>(4%) ad alto rischio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683568" y="3712677"/>
            <a:ext cx="6713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25.398 km</a:t>
            </a:r>
            <a:r>
              <a:rPr lang="it-IT" sz="3200" b="1" spc="300" baseline="300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it-IT" sz="2400" b="1" dirty="0" smtClean="0"/>
              <a:t>(8%) a medio rischio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683568" y="4221088"/>
            <a:ext cx="6042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32.961 km</a:t>
            </a:r>
            <a:r>
              <a:rPr lang="it-IT" sz="3200" b="1" spc="300" baseline="300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it-IT" sz="2400" b="1" dirty="0" smtClean="0"/>
              <a:t>(11%) a basso rischio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5" t="6510" b="5198"/>
          <a:stretch/>
        </p:blipFill>
        <p:spPr bwMode="auto">
          <a:xfrm>
            <a:off x="2987824" y="4977716"/>
            <a:ext cx="3168353" cy="1763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tangolo 9"/>
          <p:cNvSpPr/>
          <p:nvPr/>
        </p:nvSpPr>
        <p:spPr>
          <a:xfrm>
            <a:off x="1619672" y="1815207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 smtClean="0"/>
              <a:t>Eventi alluvionali</a:t>
            </a: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188014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6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2067417" y="620688"/>
            <a:ext cx="50091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/>
              <a:t>Aree a pericolosità idraulica </a:t>
            </a:r>
            <a:r>
              <a:rPr lang="it-IT" sz="2400" b="1" dirty="0" smtClean="0"/>
              <a:t>media</a:t>
            </a:r>
            <a:endParaRPr lang="it-IT" sz="24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" t="1534" r="1071" b="16270"/>
          <a:stretch/>
        </p:blipFill>
        <p:spPr bwMode="auto">
          <a:xfrm>
            <a:off x="2297382" y="1062752"/>
            <a:ext cx="4549237" cy="547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4032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/>
          <p:cNvSpPr txBox="1"/>
          <p:nvPr/>
        </p:nvSpPr>
        <p:spPr>
          <a:xfrm>
            <a:off x="755576" y="2883423"/>
            <a:ext cx="75428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20% territorio </a:t>
            </a:r>
            <a:r>
              <a:rPr lang="it-IT" sz="2400" dirty="0" smtClean="0"/>
              <a:t>esposto a </a:t>
            </a:r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rischio franoso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7</a:t>
            </a:fld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899592" y="3789040"/>
            <a:ext cx="64895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3200" b="1" spc="300" dirty="0" smtClean="0">
                <a:ln w="11430" cmpd="sng"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70C0">
                        <a:lumMod val="40000"/>
                      </a:srgbClr>
                    </a:gs>
                    <a:gs pos="75000">
                      <a:srgbClr val="FF0000">
                        <a:lumMod val="100000"/>
                        <a:alpha val="74000"/>
                      </a:srgb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it-IT" sz="2400" b="1" dirty="0"/>
              <a:t>Oltre</a:t>
            </a:r>
            <a:r>
              <a:rPr lang="it-IT" sz="3200" b="1" spc="300" dirty="0" smtClean="0">
                <a:ln w="11430" cmpd="sng"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70C0">
                        <a:lumMod val="40000"/>
                      </a:srgbClr>
                    </a:gs>
                    <a:gs pos="75000">
                      <a:srgbClr val="FF0000">
                        <a:lumMod val="100000"/>
                        <a:alpha val="74000"/>
                      </a:srgb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620 mila </a:t>
            </a:r>
            <a:r>
              <a:rPr lang="it-IT" sz="2400" b="1" dirty="0" smtClean="0"/>
              <a:t>frane censite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899592" y="4337811"/>
            <a:ext cx="6713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it-IT" sz="3200" b="1" spc="300" dirty="0" smtClean="0">
                <a:ln w="11430" cmpd="sng">
                  <a:gradFill>
                    <a:gsLst>
                      <a:gs pos="0">
                        <a:schemeClr val="accent1">
                          <a:tint val="66000"/>
                          <a:satMod val="160000"/>
                        </a:schemeClr>
                      </a:gs>
                      <a:gs pos="50000">
                        <a:schemeClr val="accent1">
                          <a:tint val="44500"/>
                          <a:satMod val="160000"/>
                        </a:schemeClr>
                      </a:gs>
                      <a:gs pos="100000">
                        <a:schemeClr val="accent1">
                          <a:tint val="23500"/>
                          <a:satMod val="160000"/>
                        </a:schemeClr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70C0">
                        <a:lumMod val="40000"/>
                      </a:srgbClr>
                    </a:gs>
                    <a:gs pos="75000">
                      <a:srgbClr val="FF0000">
                        <a:lumMod val="100000"/>
                        <a:alpha val="74000"/>
                      </a:srgb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it-IT" sz="2400" b="1" dirty="0" smtClean="0"/>
              <a:t>Circa </a:t>
            </a:r>
            <a:r>
              <a:rPr lang="it-IT" sz="3200" b="1" spc="300" dirty="0" smtClean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24 </a:t>
            </a:r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mila km</a:t>
            </a:r>
            <a:r>
              <a:rPr lang="it-IT" sz="3200" b="1" spc="300" baseline="300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2</a:t>
            </a:r>
            <a:r>
              <a:rPr lang="it-IT" sz="3200" b="1" spc="300" dirty="0">
                <a:ln w="11430" cmpd="sng">
                  <a:gradFill>
                    <a:gsLst>
                      <a:gs pos="0">
                        <a:srgbClr val="FFF200"/>
                      </a:gs>
                      <a:gs pos="45000">
                        <a:srgbClr val="FF7A00"/>
                      </a:gs>
                      <a:gs pos="70000">
                        <a:srgbClr val="FF0300"/>
                      </a:gs>
                      <a:gs pos="100000">
                        <a:srgbClr val="4D0808"/>
                      </a:gs>
                    </a:gsLst>
                    <a:lin ang="5400000" scaled="0"/>
                  </a:gradFill>
                  <a:prstDash val="solid"/>
                  <a:miter lim="800000"/>
                </a:ln>
                <a:gradFill>
                  <a:gsLst>
                    <a:gs pos="0">
                      <a:srgbClr val="000000"/>
                    </a:gs>
                    <a:gs pos="20000">
                      <a:srgbClr val="000040"/>
                    </a:gs>
                    <a:gs pos="50000">
                      <a:srgbClr val="400040"/>
                    </a:gs>
                    <a:gs pos="75000">
                      <a:srgbClr val="8F0040"/>
                    </a:gs>
                    <a:gs pos="89999">
                      <a:srgbClr val="F27300"/>
                    </a:gs>
                    <a:gs pos="100000">
                      <a:srgbClr val="FFBF00"/>
                    </a:gs>
                  </a:gsLst>
                  <a:lin ang="5400000" scaled="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 </a:t>
            </a:r>
            <a:r>
              <a:rPr lang="it-IT" sz="2400" b="1" dirty="0" smtClean="0"/>
              <a:t>(8%) a rischio alto</a:t>
            </a:r>
          </a:p>
        </p:txBody>
      </p:sp>
      <p:sp>
        <p:nvSpPr>
          <p:cNvPr id="10" name="Rettangolo 9"/>
          <p:cNvSpPr/>
          <p:nvPr/>
        </p:nvSpPr>
        <p:spPr>
          <a:xfrm>
            <a:off x="1619672" y="1815207"/>
            <a:ext cx="59046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 smtClean="0"/>
              <a:t>Eventi franosi</a:t>
            </a:r>
            <a:endParaRPr lang="it-IT" sz="3200" b="1" dirty="0"/>
          </a:p>
        </p:txBody>
      </p:sp>
    </p:spTree>
    <p:extLst>
      <p:ext uri="{BB962C8B-B14F-4D97-AF65-F5344CB8AC3E}">
        <p14:creationId xmlns:p14="http://schemas.microsoft.com/office/powerpoint/2010/main" val="157618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8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2257315" y="620688"/>
            <a:ext cx="46293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/>
              <a:t>Aree a pericolosità da </a:t>
            </a:r>
            <a:r>
              <a:rPr lang="it-IT" sz="2400" b="1" dirty="0" smtClean="0"/>
              <a:t>frana</a:t>
            </a:r>
            <a:endParaRPr lang="it-IT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315" y="1120140"/>
            <a:ext cx="4629371" cy="547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ttangolo 1"/>
          <p:cNvSpPr/>
          <p:nvPr/>
        </p:nvSpPr>
        <p:spPr>
          <a:xfrm>
            <a:off x="2257315" y="6093296"/>
            <a:ext cx="1594605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703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9</a:t>
            </a:fld>
            <a:endParaRPr lang="it-IT"/>
          </a:p>
        </p:txBody>
      </p:sp>
      <p:sp>
        <p:nvSpPr>
          <p:cNvPr id="3" name="CasellaDiTesto 2"/>
          <p:cNvSpPr txBox="1"/>
          <p:nvPr/>
        </p:nvSpPr>
        <p:spPr>
          <a:xfrm>
            <a:off x="611560" y="1844824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/>
              <a:t>Rischio</a:t>
            </a:r>
            <a:r>
              <a:rPr lang="it-IT" sz="2800" dirty="0"/>
              <a:t> = </a:t>
            </a:r>
            <a:r>
              <a:rPr lang="it-IT" sz="2800" b="1" dirty="0"/>
              <a:t>Pericolosità</a:t>
            </a:r>
            <a:r>
              <a:rPr lang="it-IT" sz="2800" dirty="0"/>
              <a:t> </a:t>
            </a:r>
            <a:r>
              <a:rPr lang="it-IT" sz="2800" dirty="0" smtClean="0"/>
              <a:t>* </a:t>
            </a:r>
            <a:r>
              <a:rPr lang="it-IT" sz="2800" b="1" dirty="0"/>
              <a:t>Esposizione</a:t>
            </a:r>
            <a:r>
              <a:rPr lang="it-IT" sz="2800" dirty="0"/>
              <a:t> </a:t>
            </a:r>
            <a:r>
              <a:rPr lang="it-IT" sz="2800" dirty="0" smtClean="0"/>
              <a:t>* </a:t>
            </a:r>
            <a:r>
              <a:rPr lang="it-IT" sz="2800" b="1" dirty="0"/>
              <a:t>Vulnerabilità</a:t>
            </a:r>
          </a:p>
        </p:txBody>
      </p:sp>
      <p:sp>
        <p:nvSpPr>
          <p:cNvPr id="10" name="Fumetto 2 9"/>
          <p:cNvSpPr/>
          <p:nvPr/>
        </p:nvSpPr>
        <p:spPr>
          <a:xfrm>
            <a:off x="611560" y="3133388"/>
            <a:ext cx="2376264" cy="2887900"/>
          </a:xfrm>
          <a:prstGeom prst="wedgeRoundRectCallout">
            <a:avLst>
              <a:gd name="adj1" fmla="val 45421"/>
              <a:gd name="adj2" fmla="val -78762"/>
              <a:gd name="adj3" fmla="val 16667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Probabilità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chemeClr val="tx1"/>
                </a:solidFill>
              </a:rPr>
              <a:t>di </a:t>
            </a:r>
            <a:r>
              <a:rPr lang="it-IT" dirty="0" smtClean="0">
                <a:solidFill>
                  <a:schemeClr val="tx1"/>
                </a:solidFill>
              </a:rPr>
              <a:t>occorrenza</a:t>
            </a:r>
            <a:br>
              <a:rPr lang="it-IT" dirty="0" smtClean="0">
                <a:solidFill>
                  <a:schemeClr val="tx1"/>
                </a:solidFill>
              </a:rPr>
            </a:br>
            <a:r>
              <a:rPr lang="it-IT" dirty="0" smtClean="0">
                <a:solidFill>
                  <a:schemeClr val="tx1"/>
                </a:solidFill>
              </a:rPr>
              <a:t>di </a:t>
            </a:r>
            <a:r>
              <a:rPr lang="it-IT" dirty="0">
                <a:solidFill>
                  <a:schemeClr val="tx1"/>
                </a:solidFill>
              </a:rPr>
              <a:t>un </a:t>
            </a:r>
            <a:r>
              <a:rPr lang="it-IT" b="1" dirty="0">
                <a:solidFill>
                  <a:schemeClr val="tx1"/>
                </a:solidFill>
              </a:rPr>
              <a:t>fenomeno potenzialmente pericoloso in un determinato </a:t>
            </a:r>
            <a:r>
              <a:rPr lang="it-IT" b="1" dirty="0" smtClean="0">
                <a:solidFill>
                  <a:schemeClr val="tx1"/>
                </a:solidFill>
              </a:rPr>
              <a:t>intervallo di </a:t>
            </a:r>
            <a:r>
              <a:rPr lang="it-IT" b="1" dirty="0">
                <a:solidFill>
                  <a:schemeClr val="tx1"/>
                </a:solidFill>
              </a:rPr>
              <a:t>tempo </a:t>
            </a:r>
            <a:r>
              <a:rPr lang="it-IT" dirty="0">
                <a:solidFill>
                  <a:schemeClr val="tx1"/>
                </a:solidFill>
              </a:rPr>
              <a:t>e in una </a:t>
            </a:r>
            <a:r>
              <a:rPr lang="it-IT" dirty="0" smtClean="0">
                <a:solidFill>
                  <a:schemeClr val="tx1"/>
                </a:solidFill>
              </a:rPr>
              <a:t>certa area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1" name="Fumetto 2 10"/>
          <p:cNvSpPr/>
          <p:nvPr/>
        </p:nvSpPr>
        <p:spPr>
          <a:xfrm>
            <a:off x="3311860" y="3133388"/>
            <a:ext cx="2376264" cy="2887900"/>
          </a:xfrm>
          <a:prstGeom prst="wedgeRoundRectCallout">
            <a:avLst>
              <a:gd name="adj1" fmla="val 20760"/>
              <a:gd name="adj2" fmla="val -78426"/>
              <a:gd name="adj3" fmla="val 16667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Presenza </a:t>
            </a:r>
            <a:r>
              <a:rPr lang="it-IT" b="1" dirty="0">
                <a:solidFill>
                  <a:schemeClr val="tx1"/>
                </a:solidFill>
              </a:rPr>
              <a:t>di «enti» esposti al </a:t>
            </a:r>
            <a:r>
              <a:rPr lang="it-IT" b="1" dirty="0" smtClean="0">
                <a:solidFill>
                  <a:schemeClr val="tx1"/>
                </a:solidFill>
              </a:rPr>
              <a:t>rischio che possano subire </a:t>
            </a:r>
            <a:r>
              <a:rPr lang="it-IT" b="1" dirty="0">
                <a:solidFill>
                  <a:schemeClr val="tx1"/>
                </a:solidFill>
              </a:rPr>
              <a:t>un danno </a:t>
            </a:r>
            <a:r>
              <a:rPr lang="it-IT" dirty="0" smtClean="0">
                <a:solidFill>
                  <a:schemeClr val="tx1"/>
                </a:solidFill>
              </a:rPr>
              <a:t>(vite </a:t>
            </a:r>
            <a:r>
              <a:rPr lang="it-IT" dirty="0">
                <a:solidFill>
                  <a:schemeClr val="tx1"/>
                </a:solidFill>
              </a:rPr>
              <a:t>umane, </a:t>
            </a:r>
            <a:r>
              <a:rPr lang="it-IT" dirty="0" smtClean="0">
                <a:solidFill>
                  <a:schemeClr val="tx1"/>
                </a:solidFill>
              </a:rPr>
              <a:t>edificato, beni </a:t>
            </a:r>
            <a:r>
              <a:rPr lang="it-IT" dirty="0">
                <a:solidFill>
                  <a:schemeClr val="tx1"/>
                </a:solidFill>
              </a:rPr>
              <a:t>culturali </a:t>
            </a:r>
            <a:r>
              <a:rPr lang="it-IT" dirty="0" smtClean="0">
                <a:solidFill>
                  <a:schemeClr val="tx1"/>
                </a:solidFill>
              </a:rPr>
              <a:t>o che possano comunque essere rappresentati in termini economici)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12" name="Fumetto 2 11"/>
          <p:cNvSpPr/>
          <p:nvPr/>
        </p:nvSpPr>
        <p:spPr>
          <a:xfrm>
            <a:off x="6012160" y="3133388"/>
            <a:ext cx="2376264" cy="2887900"/>
          </a:xfrm>
          <a:prstGeom prst="wedgeRoundRectCallout">
            <a:avLst>
              <a:gd name="adj1" fmla="val 1165"/>
              <a:gd name="adj2" fmla="val -77824"/>
              <a:gd name="adj3" fmla="val 16667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chemeClr val="tx1"/>
                </a:solidFill>
              </a:rPr>
              <a:t>Predisposizione di </a:t>
            </a:r>
            <a:r>
              <a:rPr lang="it-IT" b="1" dirty="0">
                <a:solidFill>
                  <a:schemeClr val="tx1"/>
                </a:solidFill>
              </a:rPr>
              <a:t>ciò che è esposto </a:t>
            </a:r>
            <a:r>
              <a:rPr lang="it-IT" b="1" dirty="0" smtClean="0">
                <a:solidFill>
                  <a:schemeClr val="tx1"/>
                </a:solidFill>
              </a:rPr>
              <a:t>al rischio ad </a:t>
            </a:r>
            <a:r>
              <a:rPr lang="it-IT" b="1" dirty="0">
                <a:solidFill>
                  <a:schemeClr val="tx1"/>
                </a:solidFill>
              </a:rPr>
              <a:t>essere danneggiato </a:t>
            </a:r>
            <a:r>
              <a:rPr lang="it-IT" dirty="0" smtClean="0">
                <a:solidFill>
                  <a:schemeClr val="tx1"/>
                </a:solidFill>
              </a:rPr>
              <a:t>in conseguenza di </a:t>
            </a:r>
            <a:r>
              <a:rPr lang="it-IT" dirty="0">
                <a:solidFill>
                  <a:schemeClr val="tx1"/>
                </a:solidFill>
              </a:rPr>
              <a:t>un evento</a:t>
            </a:r>
          </a:p>
        </p:txBody>
      </p:sp>
    </p:spTree>
    <p:extLst>
      <p:ext uri="{BB962C8B-B14F-4D97-AF65-F5344CB8AC3E}">
        <p14:creationId xmlns:p14="http://schemas.microsoft.com/office/powerpoint/2010/main" val="31550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467544" y="2798926"/>
            <a:ext cx="82089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Mappa </a:t>
            </a:r>
            <a:r>
              <a:rPr lang="it-IT" sz="2400" b="1" dirty="0"/>
              <a:t>dei rischi dei Comuni </a:t>
            </a:r>
            <a:r>
              <a:rPr lang="it-IT" sz="2400" b="1" dirty="0" smtClean="0"/>
              <a:t>italiani</a:t>
            </a:r>
            <a:endParaRPr lang="it-IT" sz="2400" dirty="0" smtClean="0"/>
          </a:p>
          <a:p>
            <a:pPr algn="ctr"/>
            <a:r>
              <a:rPr lang="it-IT" sz="1600" b="1" dirty="0" smtClean="0">
                <a:hlinkClick r:id="rId3"/>
              </a:rPr>
              <a:t>https</a:t>
            </a:r>
            <a:r>
              <a:rPr lang="it-IT" sz="1600" b="1" dirty="0">
                <a:hlinkClick r:id="rId3"/>
              </a:rPr>
              <a:t>://</a:t>
            </a:r>
            <a:r>
              <a:rPr lang="it-IT" sz="1600" b="1" dirty="0" smtClean="0">
                <a:hlinkClick r:id="rId3"/>
              </a:rPr>
              <a:t>www.istat.it/it/mappa-rischi</a:t>
            </a:r>
            <a:endParaRPr lang="it-IT" sz="1600" dirty="0" smtClean="0"/>
          </a:p>
          <a:p>
            <a:pPr algn="ctr"/>
            <a:r>
              <a:rPr lang="it-IT" sz="1600" dirty="0" smtClean="0"/>
              <a:t> </a:t>
            </a:r>
            <a:r>
              <a:rPr lang="it-IT" sz="1600" dirty="0" smtClean="0"/>
              <a:t>o, </a:t>
            </a:r>
            <a:r>
              <a:rPr lang="it-IT" sz="1600" dirty="0" smtClean="0"/>
              <a:t>tramite home page del Dipartimento Casa Italia</a:t>
            </a:r>
          </a:p>
          <a:p>
            <a:pPr algn="ctr"/>
            <a:r>
              <a:rPr lang="it-IT" sz="1600" b="1" dirty="0">
                <a:hlinkClick r:id="rId4"/>
              </a:rPr>
              <a:t>http://</a:t>
            </a:r>
            <a:r>
              <a:rPr lang="it-IT" sz="1600" b="1" dirty="0" smtClean="0">
                <a:hlinkClick r:id="rId4"/>
              </a:rPr>
              <a:t>www.casaitalia.governo.it</a:t>
            </a:r>
            <a:r>
              <a:rPr lang="it-IT" sz="1600" b="1" dirty="0" smtClean="0"/>
              <a:t> </a:t>
            </a:r>
            <a:endParaRPr lang="it-IT" sz="1600" b="1" dirty="0"/>
          </a:p>
          <a:p>
            <a:pPr algn="ctr"/>
            <a:endParaRPr lang="it-IT" dirty="0" smtClean="0"/>
          </a:p>
          <a:p>
            <a:pPr algn="ctr"/>
            <a:r>
              <a:rPr lang="it-IT" sz="2400" dirty="0" smtClean="0"/>
              <a:t>Integra </a:t>
            </a:r>
            <a:r>
              <a:rPr lang="it-IT" sz="2400" dirty="0"/>
              <a:t>basi dati di Istat, INGV, ISPRA </a:t>
            </a:r>
            <a:r>
              <a:rPr lang="it-IT" sz="2400" dirty="0" smtClean="0"/>
              <a:t>Protezione Civile e MIBAC.</a:t>
            </a:r>
          </a:p>
          <a:p>
            <a:endParaRPr lang="it-IT" sz="2400" dirty="0" smtClean="0"/>
          </a:p>
          <a:p>
            <a:pPr algn="just"/>
            <a:r>
              <a:rPr lang="it-IT" sz="2400" dirty="0" smtClean="0"/>
              <a:t>Fornisce una </a:t>
            </a:r>
            <a:r>
              <a:rPr lang="it-IT" sz="2400" b="1" dirty="0"/>
              <a:t>visione di insieme sul rischio </a:t>
            </a:r>
            <a:r>
              <a:rPr lang="it-IT" sz="2400" dirty="0"/>
              <a:t>di esposizione a </a:t>
            </a:r>
            <a:r>
              <a:rPr lang="it-IT" sz="2400" b="1" dirty="0"/>
              <a:t>terremoti, eruzioni vulcaniche, frane e </a:t>
            </a:r>
            <a:r>
              <a:rPr lang="it-IT" sz="2400" b="1" dirty="0" smtClean="0"/>
              <a:t>alluvioni</a:t>
            </a:r>
            <a:r>
              <a:rPr lang="it-IT" sz="2400" dirty="0" smtClean="0"/>
              <a:t> </a:t>
            </a:r>
            <a:r>
              <a:rPr lang="it-IT" sz="2400" dirty="0" smtClean="0"/>
              <a:t>corredata </a:t>
            </a:r>
            <a:r>
              <a:rPr lang="it-IT" sz="2400" dirty="0" smtClean="0"/>
              <a:t>da un quadro </a:t>
            </a:r>
            <a:r>
              <a:rPr lang="it-IT" sz="2400" dirty="0"/>
              <a:t>aggiornato </a:t>
            </a:r>
            <a:r>
              <a:rPr lang="it-IT" sz="2400" dirty="0" smtClean="0"/>
              <a:t>delle informazioni </a:t>
            </a:r>
            <a:r>
              <a:rPr lang="it-IT" sz="2400" dirty="0"/>
              <a:t>demografiche, abitative, territoriali e geografiche </a:t>
            </a:r>
            <a:r>
              <a:rPr lang="it-IT" sz="2400" dirty="0" smtClean="0"/>
              <a:t>riferito ad ogni singolo Comune </a:t>
            </a:r>
            <a:r>
              <a:rPr lang="it-IT" sz="2400" dirty="0" smtClean="0"/>
              <a:t>italiano</a:t>
            </a:r>
            <a:endParaRPr lang="it-IT" sz="2400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10</a:t>
            </a:fld>
            <a:endParaRPr lang="it-IT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5" t="-1" r="12085" b="31403"/>
          <a:stretch/>
        </p:blipFill>
        <p:spPr bwMode="auto">
          <a:xfrm>
            <a:off x="2908341" y="866844"/>
            <a:ext cx="3327319" cy="178110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00221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numero diapositiva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11</a:t>
            </a:fld>
            <a:endParaRPr lang="it-IT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CasellaDiTesto 26"/>
          <p:cNvSpPr txBox="1"/>
          <p:nvPr/>
        </p:nvSpPr>
        <p:spPr>
          <a:xfrm>
            <a:off x="2987824" y="1796623"/>
            <a:ext cx="5760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just">
              <a:defRPr sz="2400"/>
            </a:lvl1pPr>
          </a:lstStyle>
          <a:p>
            <a:r>
              <a:rPr lang="it-IT" dirty="0" smtClean="0"/>
              <a:t>Consente di accedere </a:t>
            </a:r>
            <a:r>
              <a:rPr lang="it-IT" dirty="0"/>
              <a:t>velocemente agli </a:t>
            </a:r>
            <a:r>
              <a:rPr lang="it-IT" dirty="0" smtClean="0"/>
              <a:t>indicatori, </a:t>
            </a:r>
            <a:r>
              <a:rPr lang="it-IT" dirty="0"/>
              <a:t>ai </a:t>
            </a:r>
            <a:r>
              <a:rPr lang="it-IT" dirty="0" smtClean="0"/>
              <a:t>dati elementari ed alla loro rappresentazione su base geografica</a:t>
            </a:r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3" y="3542506"/>
            <a:ext cx="7267575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703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numero diapositiva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12</a:t>
            </a:fld>
            <a:endParaRPr lang="it-IT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CasellaDiTesto 26"/>
          <p:cNvSpPr txBox="1"/>
          <p:nvPr/>
        </p:nvSpPr>
        <p:spPr>
          <a:xfrm>
            <a:off x="2987824" y="788511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just">
              <a:defRPr sz="2400"/>
            </a:lvl1pPr>
          </a:lstStyle>
          <a:p>
            <a:r>
              <a:rPr lang="it-IT" dirty="0" smtClean="0"/>
              <a:t>Accesso ad indicatori e dati elementari con dettaglio comunale, regionale o nazionale</a:t>
            </a:r>
            <a:endParaRPr lang="it-I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062" y="1700808"/>
            <a:ext cx="7373877" cy="4874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391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numero diapositiva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13</a:t>
            </a:fld>
            <a:endParaRPr lang="it-IT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uppo 15"/>
          <p:cNvGrpSpPr/>
          <p:nvPr/>
        </p:nvGrpSpPr>
        <p:grpSpPr>
          <a:xfrm>
            <a:off x="885550" y="2310581"/>
            <a:ext cx="7372900" cy="4142755"/>
            <a:chOff x="367452" y="1988840"/>
            <a:chExt cx="7372900" cy="4142755"/>
          </a:xfrm>
        </p:grpSpPr>
        <p:grpSp>
          <p:nvGrpSpPr>
            <p:cNvPr id="15" name="Gruppo 14"/>
            <p:cNvGrpSpPr/>
            <p:nvPr/>
          </p:nvGrpSpPr>
          <p:grpSpPr>
            <a:xfrm>
              <a:off x="5003502" y="2267580"/>
              <a:ext cx="2736850" cy="3864015"/>
              <a:chOff x="5003502" y="2267580"/>
              <a:chExt cx="2736850" cy="3864015"/>
            </a:xfrm>
          </p:grpSpPr>
          <p:grpSp>
            <p:nvGrpSpPr>
              <p:cNvPr id="8" name="Gruppo 7"/>
              <p:cNvGrpSpPr/>
              <p:nvPr/>
            </p:nvGrpSpPr>
            <p:grpSpPr>
              <a:xfrm>
                <a:off x="5003502" y="2708920"/>
                <a:ext cx="2736850" cy="3422675"/>
                <a:chOff x="6084168" y="2814277"/>
                <a:chExt cx="2736850" cy="3422675"/>
              </a:xfrm>
            </p:grpSpPr>
            <p:pic>
              <p:nvPicPr>
                <p:cNvPr id="5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520" r="1420"/>
                <a:stretch/>
              </p:blipFill>
              <p:spPr bwMode="auto">
                <a:xfrm>
                  <a:off x="6084168" y="2996952"/>
                  <a:ext cx="2736850" cy="32400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3" name="Picture 4"/>
                <p:cNvPicPr>
                  <a:picLocks noChangeAspect="1" noChangeArrowheads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95200"/>
                <a:stretch/>
              </p:blipFill>
              <p:spPr bwMode="auto">
                <a:xfrm>
                  <a:off x="6084593" y="2814277"/>
                  <a:ext cx="2736000" cy="1826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24" name="Rettangolo 23"/>
              <p:cNvSpPr/>
              <p:nvPr/>
            </p:nvSpPr>
            <p:spPr>
              <a:xfrm>
                <a:off x="5014568" y="2267580"/>
                <a:ext cx="2714718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b="1" dirty="0" smtClean="0"/>
                  <a:t>Rischio sismico</a:t>
                </a:r>
              </a:p>
            </p:txBody>
          </p:sp>
        </p:grpSp>
        <p:grpSp>
          <p:nvGrpSpPr>
            <p:cNvPr id="7" name="Gruppo 6"/>
            <p:cNvGrpSpPr/>
            <p:nvPr/>
          </p:nvGrpSpPr>
          <p:grpSpPr>
            <a:xfrm>
              <a:off x="2685698" y="2580065"/>
              <a:ext cx="2738437" cy="3427579"/>
              <a:chOff x="2649773" y="2580065"/>
              <a:chExt cx="2738437" cy="3427579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21" r="1761"/>
              <a:stretch/>
            </p:blipFill>
            <p:spPr bwMode="auto">
              <a:xfrm>
                <a:off x="2649773" y="2767644"/>
                <a:ext cx="2738437" cy="324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4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5200"/>
              <a:stretch/>
            </p:blipFill>
            <p:spPr bwMode="auto">
              <a:xfrm>
                <a:off x="2650991" y="2580065"/>
                <a:ext cx="2736000" cy="182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6" name="Gruppo 5"/>
            <p:cNvGrpSpPr/>
            <p:nvPr/>
          </p:nvGrpSpPr>
          <p:grpSpPr>
            <a:xfrm>
              <a:off x="367452" y="2441191"/>
              <a:ext cx="2736000" cy="3422675"/>
              <a:chOff x="367452" y="2441191"/>
              <a:chExt cx="2736000" cy="3422675"/>
            </a:xfrm>
          </p:grpSpPr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7826" y="2623866"/>
                <a:ext cx="2735253" cy="324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4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5200"/>
              <a:stretch/>
            </p:blipFill>
            <p:spPr bwMode="auto">
              <a:xfrm>
                <a:off x="367452" y="2441191"/>
                <a:ext cx="2736000" cy="182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1" name="Rettangolo 20"/>
            <p:cNvSpPr/>
            <p:nvPr/>
          </p:nvSpPr>
          <p:spPr>
            <a:xfrm>
              <a:off x="388735" y="1988840"/>
              <a:ext cx="271471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b="1" dirty="0" smtClean="0"/>
                <a:t>Rischio franoso</a:t>
              </a:r>
            </a:p>
          </p:txBody>
        </p:sp>
        <p:sp>
          <p:nvSpPr>
            <p:cNvPr id="22" name="Rettangolo 21"/>
            <p:cNvSpPr/>
            <p:nvPr/>
          </p:nvSpPr>
          <p:spPr>
            <a:xfrm>
              <a:off x="2697557" y="2132856"/>
              <a:ext cx="2714718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it-IT" b="1" dirty="0" smtClean="0"/>
                <a:t>Rischio alluvionale</a:t>
              </a:r>
            </a:p>
          </p:txBody>
        </p:sp>
      </p:grpSp>
      <p:sp>
        <p:nvSpPr>
          <p:cNvPr id="27" name="CasellaDiTesto 26"/>
          <p:cNvSpPr txBox="1"/>
          <p:nvPr/>
        </p:nvSpPr>
        <p:spPr>
          <a:xfrm>
            <a:off x="2555776" y="620688"/>
            <a:ext cx="6192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La Mappa consente di accedere velocemente a molteplici rappresentazioni </a:t>
            </a:r>
            <a:r>
              <a:rPr lang="it-IT" sz="2400" dirty="0" err="1" smtClean="0"/>
              <a:t>georeferenziate</a:t>
            </a:r>
            <a:r>
              <a:rPr lang="it-IT" sz="2400" dirty="0" smtClean="0"/>
              <a:t> dei dati di esposizione al rischio sismico, alluvionale, franoso e vulcanico...</a:t>
            </a:r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37042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numero diapositiva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14</a:t>
            </a:fld>
            <a:endParaRPr lang="it-IT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00"/>
          <a:stretch/>
        </p:blipFill>
        <p:spPr bwMode="auto">
          <a:xfrm>
            <a:off x="5522025" y="3030661"/>
            <a:ext cx="2736000" cy="1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Rettangolo 23"/>
          <p:cNvSpPr/>
          <p:nvPr/>
        </p:nvSpPr>
        <p:spPr>
          <a:xfrm>
            <a:off x="5532666" y="2589321"/>
            <a:ext cx="271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/>
              <a:t>Vulnerabilità sociale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00"/>
          <a:stretch/>
        </p:blipFill>
        <p:spPr bwMode="auto">
          <a:xfrm>
            <a:off x="3205014" y="2901806"/>
            <a:ext cx="2736000" cy="1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200"/>
          <a:stretch/>
        </p:blipFill>
        <p:spPr bwMode="auto">
          <a:xfrm>
            <a:off x="885550" y="2762932"/>
            <a:ext cx="2736000" cy="1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ttangolo 20"/>
          <p:cNvSpPr/>
          <p:nvPr/>
        </p:nvSpPr>
        <p:spPr>
          <a:xfrm>
            <a:off x="906833" y="2310581"/>
            <a:ext cx="271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/>
              <a:t>Densità della popolazione</a:t>
            </a:r>
          </a:p>
        </p:txBody>
      </p:sp>
      <p:sp>
        <p:nvSpPr>
          <p:cNvPr id="22" name="Rettangolo 21"/>
          <p:cNvSpPr/>
          <p:nvPr/>
        </p:nvSpPr>
        <p:spPr>
          <a:xfrm>
            <a:off x="3215655" y="2454597"/>
            <a:ext cx="271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b="1" dirty="0" smtClean="0"/>
              <a:t>Indice di vecchiaia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3419872" y="788511"/>
            <a:ext cx="53285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just">
              <a:defRPr sz="2400"/>
            </a:lvl1pPr>
          </a:lstStyle>
          <a:p>
            <a:r>
              <a:rPr lang="it-IT" dirty="0"/>
              <a:t>… nonché ad informazioni demografiche, abitative, territoriali…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913" y="3212976"/>
            <a:ext cx="2732996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" r="-55"/>
          <a:stretch/>
        </p:blipFill>
        <p:spPr bwMode="auto">
          <a:xfrm>
            <a:off x="3200223" y="3068960"/>
            <a:ext cx="2745581" cy="32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7"/>
          <a:stretch/>
        </p:blipFill>
        <p:spPr bwMode="auto">
          <a:xfrm>
            <a:off x="885550" y="2932818"/>
            <a:ext cx="27360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105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egnaposto numero diapositiva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15</a:t>
            </a:fld>
            <a:endParaRPr lang="it-IT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CasellaDiTesto 26"/>
          <p:cNvSpPr txBox="1"/>
          <p:nvPr/>
        </p:nvSpPr>
        <p:spPr>
          <a:xfrm>
            <a:off x="2699792" y="788511"/>
            <a:ext cx="60486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algn="just">
              <a:defRPr sz="2400"/>
            </a:lvl1pPr>
          </a:lstStyle>
          <a:p>
            <a:r>
              <a:rPr lang="it-IT" dirty="0"/>
              <a:t>… </a:t>
            </a:r>
            <a:r>
              <a:rPr lang="it-IT" dirty="0" smtClean="0"/>
              <a:t>fornendo </a:t>
            </a:r>
            <a:r>
              <a:rPr lang="it-IT" dirty="0"/>
              <a:t>anche </a:t>
            </a:r>
            <a:r>
              <a:rPr lang="it-IT" dirty="0" smtClean="0"/>
              <a:t>i metadati descrittivi dei </a:t>
            </a:r>
            <a:r>
              <a:rPr lang="it-IT" dirty="0"/>
              <a:t>dati elementari disponibili in formato Open Data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711" y="1832998"/>
            <a:ext cx="5814578" cy="4696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4846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16</a:t>
            </a:fld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2987824" y="958076"/>
            <a:ext cx="58326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Altra utile funzionalità della Mappa è la capacità di produrre </a:t>
            </a:r>
            <a:r>
              <a:rPr lang="it-IT" sz="2400" b="1" dirty="0" smtClean="0"/>
              <a:t>schede di sintesi</a:t>
            </a:r>
            <a:r>
              <a:rPr lang="it-IT" sz="2400" dirty="0" smtClean="0"/>
              <a:t>, per ciascun Comune, che integrando dati di </a:t>
            </a:r>
            <a:r>
              <a:rPr lang="it-IT" sz="2400" dirty="0"/>
              <a:t>esposizione </a:t>
            </a:r>
            <a:r>
              <a:rPr lang="it-IT" sz="2400" dirty="0" smtClean="0"/>
              <a:t>al rischio </a:t>
            </a:r>
            <a:r>
              <a:rPr lang="it-IT" sz="2400" dirty="0" smtClean="0"/>
              <a:t>sismico, idrogeologico</a:t>
            </a:r>
          </a:p>
          <a:p>
            <a:pPr marL="2867025" algn="just"/>
            <a:r>
              <a:rPr lang="it-IT" sz="2400" dirty="0" smtClean="0"/>
              <a:t> </a:t>
            </a:r>
            <a:r>
              <a:rPr lang="it-IT" sz="2400" dirty="0" smtClean="0"/>
              <a:t>e vulcanico </a:t>
            </a:r>
            <a:r>
              <a:rPr lang="it-IT" sz="2400" dirty="0"/>
              <a:t>con </a:t>
            </a:r>
            <a:r>
              <a:rPr lang="it-IT" sz="2400" dirty="0" smtClean="0"/>
              <a:t>dati </a:t>
            </a:r>
            <a:r>
              <a:rPr lang="it-IT" sz="2400" dirty="0" smtClean="0"/>
              <a:t>demografici, abitativi, </a:t>
            </a:r>
            <a:r>
              <a:rPr lang="it-IT" sz="2400" dirty="0"/>
              <a:t>territoriali e </a:t>
            </a:r>
            <a:r>
              <a:rPr lang="it-IT" sz="2400" dirty="0" smtClean="0"/>
              <a:t>geografici permettono </a:t>
            </a:r>
            <a:r>
              <a:rPr lang="it-IT" sz="2400" dirty="0"/>
              <a:t>una </a:t>
            </a:r>
            <a:r>
              <a:rPr lang="it-IT" sz="2400" b="1" dirty="0"/>
              <a:t>visione </a:t>
            </a:r>
            <a:r>
              <a:rPr lang="it-IT" sz="2400" b="1" dirty="0" smtClean="0"/>
              <a:t>multi-rischio </a:t>
            </a:r>
            <a:r>
              <a:rPr lang="it-IT" sz="2400" dirty="0" smtClean="0"/>
              <a:t>di insieme</a:t>
            </a:r>
            <a:r>
              <a:rPr lang="it-IT" sz="2400" dirty="0" smtClean="0"/>
              <a:t>.</a:t>
            </a:r>
            <a:endParaRPr lang="it-IT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05498"/>
            <a:ext cx="5399607" cy="3919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186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17</a:t>
            </a:fld>
            <a:endParaRPr lang="it-IT"/>
          </a:p>
        </p:txBody>
      </p:sp>
      <p:sp>
        <p:nvSpPr>
          <p:cNvPr id="5" name="CasellaDiTesto 4"/>
          <p:cNvSpPr txBox="1"/>
          <p:nvPr/>
        </p:nvSpPr>
        <p:spPr>
          <a:xfrm>
            <a:off x="755576" y="2366878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smtClean="0"/>
              <a:t>Perché la Mappa dei Rischi?</a:t>
            </a:r>
            <a:endParaRPr lang="it-IT" sz="2400" b="1" dirty="0" smtClean="0"/>
          </a:p>
        </p:txBody>
      </p:sp>
      <p:pic>
        <p:nvPicPr>
          <p:cNvPr id="6" name="Immagine 5" descr="Schermata 2019-01-22 alle 11.03.16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404665"/>
            <a:ext cx="2808312" cy="590029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/>
        </p:nvSpPr>
        <p:spPr>
          <a:xfrm>
            <a:off x="907976" y="4388911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 smtClean="0"/>
              <a:t>supporto </a:t>
            </a:r>
            <a:r>
              <a:rPr lang="it-IT" sz="2400" dirty="0"/>
              <a:t>al livello politico-amministrativo per l’adozione di decisioni concernenti la definizione delle priorità di intervento e </a:t>
            </a:r>
            <a:r>
              <a:rPr lang="it-IT" sz="2400" dirty="0" smtClean="0"/>
              <a:t>l’allocazione </a:t>
            </a:r>
            <a:r>
              <a:rPr lang="it-IT" sz="2400" dirty="0"/>
              <a:t>delle relative risorse.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907976" y="3212976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2400" dirty="0" smtClean="0"/>
              <a:t>strumento </a:t>
            </a:r>
            <a:r>
              <a:rPr lang="it-IT" sz="2400" dirty="0"/>
              <a:t>per </a:t>
            </a:r>
            <a:r>
              <a:rPr lang="it-IT" sz="2400" dirty="0" smtClean="0"/>
              <a:t>accrescere </a:t>
            </a:r>
            <a:r>
              <a:rPr lang="it-IT" sz="2400" dirty="0"/>
              <a:t>la </a:t>
            </a:r>
            <a:r>
              <a:rPr lang="it-IT" sz="2400" dirty="0" smtClean="0"/>
              <a:t>consapevolezza, </a:t>
            </a:r>
            <a:r>
              <a:rPr lang="it-IT" sz="2400" dirty="0"/>
              <a:t>nella </a:t>
            </a:r>
            <a:r>
              <a:rPr lang="it-IT" sz="2400" dirty="0" smtClean="0"/>
              <a:t>popolazione, della esposizione ai rischi naturali e per diffondere </a:t>
            </a:r>
            <a:r>
              <a:rPr lang="it-IT" sz="2400" dirty="0"/>
              <a:t>la cultura della </a:t>
            </a:r>
            <a:r>
              <a:rPr lang="it-IT" sz="2400" dirty="0" smtClean="0"/>
              <a:t>prevenzione</a:t>
            </a:r>
            <a:r>
              <a:rPr lang="it-IT" sz="2400" dirty="0" smtClean="0"/>
              <a:t>;</a:t>
            </a:r>
            <a:endParaRPr lang="it-IT" sz="2400" dirty="0" smtClean="0"/>
          </a:p>
        </p:txBody>
      </p:sp>
    </p:spTree>
    <p:extLst>
      <p:ext uri="{BB962C8B-B14F-4D97-AF65-F5344CB8AC3E}">
        <p14:creationId xmlns:p14="http://schemas.microsoft.com/office/powerpoint/2010/main" val="2483756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18</a:t>
            </a:fld>
            <a:endParaRPr lang="it-I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489" y="691200"/>
            <a:ext cx="3839022" cy="547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5"/>
          <p:cNvSpPr/>
          <p:nvPr/>
        </p:nvSpPr>
        <p:spPr>
          <a:xfrm>
            <a:off x="4572000" y="0"/>
            <a:ext cx="4572000" cy="6858000"/>
          </a:xfrm>
          <a:prstGeom prst="rect">
            <a:avLst/>
          </a:prstGeom>
          <a:noFill/>
          <a:ln w="31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/>
          <p:cNvSpPr txBox="1"/>
          <p:nvPr/>
        </p:nvSpPr>
        <p:spPr>
          <a:xfrm>
            <a:off x="393239" y="1917987"/>
            <a:ext cx="3780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Sono </a:t>
            </a:r>
            <a:r>
              <a:rPr lang="it-IT" sz="2400" dirty="0"/>
              <a:t>in corso interlocuzioni per il </a:t>
            </a:r>
            <a:r>
              <a:rPr lang="it-IT" sz="2400" b="1" dirty="0" smtClean="0"/>
              <a:t>potenziamento della Mappa </a:t>
            </a:r>
            <a:r>
              <a:rPr lang="it-IT" sz="2400" dirty="0" smtClean="0"/>
              <a:t>in </a:t>
            </a:r>
            <a:r>
              <a:rPr lang="it-IT" sz="2400" dirty="0"/>
              <a:t>termini sia di contenuto </a:t>
            </a:r>
            <a:r>
              <a:rPr lang="it-IT" sz="2400" dirty="0" smtClean="0"/>
              <a:t>sia tecnologici</a:t>
            </a:r>
            <a:r>
              <a:rPr lang="it-IT" sz="2400" dirty="0" smtClean="0"/>
              <a:t>, anche al fine di consentire la sovrapposizione dei diversi </a:t>
            </a:r>
            <a:r>
              <a:rPr lang="it-IT" sz="2400" i="1" dirty="0" err="1" smtClean="0"/>
              <a:t>layer</a:t>
            </a:r>
            <a:r>
              <a:rPr lang="it-IT" sz="2400" dirty="0" smtClean="0"/>
              <a:t> rappresentativi delle differenti tipologie di rischio</a:t>
            </a:r>
            <a:r>
              <a:rPr lang="it-IT" sz="2400" dirty="0"/>
              <a:t>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19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755576" y="3812847"/>
            <a:ext cx="763284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Il </a:t>
            </a:r>
            <a:r>
              <a:rPr lang="it-IT" sz="2400" dirty="0" smtClean="0"/>
              <a:t>Dipartimento </a:t>
            </a:r>
            <a:r>
              <a:rPr lang="it-IT" sz="2400" dirty="0"/>
              <a:t>è </a:t>
            </a:r>
            <a:r>
              <a:rPr lang="it-IT" sz="2400" dirty="0" smtClean="0"/>
              <a:t>istituito per “</a:t>
            </a:r>
            <a:r>
              <a:rPr lang="it-IT" sz="2400" i="1" dirty="0" smtClean="0"/>
              <a:t>sviluppare</a:t>
            </a:r>
            <a:r>
              <a:rPr lang="it-IT" sz="2400" i="1" dirty="0"/>
              <a:t>, ottimizzare e integrare strumenti preordinati alla </a:t>
            </a:r>
            <a:r>
              <a:rPr lang="it-IT" sz="2400" b="1" i="1" dirty="0"/>
              <a:t>cura e</a:t>
            </a:r>
            <a:r>
              <a:rPr lang="it-IT" sz="2400" i="1" dirty="0"/>
              <a:t> alla </a:t>
            </a:r>
            <a:r>
              <a:rPr lang="it-IT" sz="2400" b="1" i="1" dirty="0"/>
              <a:t>valorizzazione del territorio</a:t>
            </a:r>
            <a:r>
              <a:rPr lang="it-IT" sz="2400" i="1" dirty="0"/>
              <a:t>, delle aree urbane e del patrimonio abitativo, </a:t>
            </a:r>
            <a:r>
              <a:rPr lang="it-IT" sz="2400" b="1" i="1" dirty="0"/>
              <a:t>con particolare attenzione alla sicurezza e all'efficienza energetica degli edific</a:t>
            </a:r>
            <a:r>
              <a:rPr lang="it-IT" sz="2400" i="1" dirty="0"/>
              <a:t>i</a:t>
            </a:r>
            <a:r>
              <a:rPr lang="it-IT" sz="2400" dirty="0" smtClean="0"/>
              <a:t>”</a:t>
            </a:r>
          </a:p>
          <a:p>
            <a:pPr algn="just"/>
            <a:endParaRPr lang="it-IT" sz="1400" dirty="0"/>
          </a:p>
          <a:p>
            <a:pPr algn="just"/>
            <a:r>
              <a:rPr lang="it-IT" sz="1600" i="1" dirty="0" smtClean="0"/>
              <a:t>(art. 18 bis del decreto legge n. 8/2017)</a:t>
            </a:r>
            <a:endParaRPr lang="it-IT" sz="1600" i="1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19</a:t>
            </a:fld>
            <a:endParaRPr lang="it-IT"/>
          </a:p>
        </p:txBody>
      </p:sp>
      <p:pic>
        <p:nvPicPr>
          <p:cNvPr id="5" name="Immagine 4" descr="Schermata 2019-01-22 alle 11.03.16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1" y="2299524"/>
            <a:ext cx="4113579" cy="864095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148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20</a:t>
            </a:fld>
            <a:endParaRPr lang="it-IT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685" y="2700039"/>
            <a:ext cx="1674568" cy="622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41" y="3654566"/>
            <a:ext cx="2896859" cy="1070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359" y="2435256"/>
            <a:ext cx="1402630" cy="1152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669" y="4023414"/>
            <a:ext cx="2217854" cy="668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8411" y="5213132"/>
            <a:ext cx="5907178" cy="552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magine 15" descr="Schermata 2019-01-22 alle 11.03.16.png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1" y="1268760"/>
            <a:ext cx="4113579" cy="86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71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632432-C788-451B-A66A-6488124BE7C7}" type="slidenum">
              <a:rPr lang="it-IT" smtClean="0"/>
              <a:t>21</a:t>
            </a:fld>
            <a:endParaRPr lang="it-IT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5"/>
            <a:ext cx="1599873" cy="13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asellaDiTesto 14"/>
          <p:cNvSpPr txBox="1"/>
          <p:nvPr/>
        </p:nvSpPr>
        <p:spPr>
          <a:xfrm>
            <a:off x="3113838" y="2890391"/>
            <a:ext cx="29163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 smtClean="0"/>
              <a:t>Grazie dell’attenzione!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96923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1576</TotalTime>
  <Words>593</Words>
  <Application>Microsoft Office PowerPoint</Application>
  <PresentationFormat>Presentazione su schermo (4:3)</PresentationFormat>
  <Paragraphs>89</Paragraphs>
  <Slides>21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Olidata S.p.A.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Andrea De Natale</dc:creator>
  <cp:lastModifiedBy>Andrea De Natale</cp:lastModifiedBy>
  <cp:revision>120</cp:revision>
  <cp:lastPrinted>2019-09-20T09:41:32Z</cp:lastPrinted>
  <dcterms:created xsi:type="dcterms:W3CDTF">2019-09-05T08:55:46Z</dcterms:created>
  <dcterms:modified xsi:type="dcterms:W3CDTF">2019-09-20T10:54:34Z</dcterms:modified>
</cp:coreProperties>
</file>